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63" r:id="rId10"/>
  </p:sldIdLst>
  <p:sldSz cx="14630400" cy="8229600"/>
  <p:notesSz cx="8229600" cy="14630400"/>
  <p:embeddedFontLst>
    <p:embeddedFont>
      <p:font typeface="Merriweather" panose="020B0604020202020204" charset="-52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3" d="100"/>
          <a:sy n="63" d="100"/>
        </p:scale>
        <p:origin x="94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5026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54961" y="1949172"/>
            <a:ext cx="7518559" cy="4005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850"/>
              </a:lnSpc>
              <a:buNone/>
            </a:pPr>
            <a:r>
              <a:rPr lang="en-US" sz="6300" dirty="0" err="1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Kill_Fake_News:Распознавание</a:t>
            </a:r>
            <a:r>
              <a:rPr lang="en-US" sz="6300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63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Дезинформации в </a:t>
            </a:r>
            <a:r>
              <a:rPr lang="ru-RU" sz="6300" dirty="0" err="1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</a:t>
            </a:r>
            <a:r>
              <a:rPr lang="en-US" sz="6300" dirty="0" err="1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ети</a:t>
            </a:r>
            <a:r>
              <a:rPr lang="ru-RU" sz="6300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интернет</a:t>
            </a:r>
            <a:endParaRPr lang="en-US" sz="6300" dirty="0"/>
          </a:p>
        </p:txBody>
      </p:sp>
      <p:sp>
        <p:nvSpPr>
          <p:cNvPr id="4" name="Text 1"/>
          <p:cNvSpPr/>
          <p:nvPr/>
        </p:nvSpPr>
        <p:spPr>
          <a:xfrm>
            <a:off x="812721" y="4992529"/>
            <a:ext cx="7518559" cy="2600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1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869" y="0"/>
            <a:ext cx="5038531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0642" y="1134427"/>
            <a:ext cx="7935516" cy="1079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Борьба с Фейковыми Новостями в Интернете</a:t>
            </a:r>
            <a:endParaRPr lang="en-US" sz="3350" dirty="0"/>
          </a:p>
        </p:txBody>
      </p:sp>
      <p:sp>
        <p:nvSpPr>
          <p:cNvPr id="4" name="Shape 1"/>
          <p:cNvSpPr/>
          <p:nvPr/>
        </p:nvSpPr>
        <p:spPr>
          <a:xfrm>
            <a:off x="6090642" y="2666762"/>
            <a:ext cx="388501" cy="388501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227802" y="2731532"/>
            <a:ext cx="114062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651784" y="2666762"/>
            <a:ext cx="2469475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Масштабы Проблемы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651784" y="3040142"/>
            <a:ext cx="3320296" cy="2486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1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Распространение фейковых новостей стало серьезной глобальной проблемой, подрывающей доверие к СМИ и негативно влияющей на общество. Фейки могут быстро распространяться в соцсетях, вводя людей в заблуждение и провоцируя конфликты.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10144720" y="2666762"/>
            <a:ext cx="388501" cy="388501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61521" y="2731532"/>
            <a:ext cx="154900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10705862" y="2666762"/>
            <a:ext cx="2887980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Необходимость Решения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10705862" y="3040142"/>
            <a:ext cx="3320296" cy="2486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1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Для противодействия этой угрозе необходимы инновационные технологические решения, способные оперативно выявлять и блокировать фейковые публикации. Это позволит защитить пользователей от вводящей в заблуждение информации.</a:t>
            </a:r>
            <a:endParaRPr lang="en-US" sz="1350" dirty="0"/>
          </a:p>
        </p:txBody>
      </p:sp>
      <p:sp>
        <p:nvSpPr>
          <p:cNvPr id="12" name="Shape 9"/>
          <p:cNvSpPr/>
          <p:nvPr/>
        </p:nvSpPr>
        <p:spPr>
          <a:xfrm>
            <a:off x="6090642" y="5892998"/>
            <a:ext cx="388501" cy="388501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212324" y="5957768"/>
            <a:ext cx="145137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6651784" y="5892998"/>
            <a:ext cx="2235160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Цели Telegram Бота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6651784" y="6266378"/>
            <a:ext cx="7374374" cy="828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1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Telegram Bot "Kill_Fake_News" был разработан специально для решения этой задачи. Его основная миссия - помочь пользователям распознавать и противостоять распространению дезинформации в интернете.</a:t>
            </a:r>
            <a:endParaRPr lang="en-US" sz="13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4816" y="518398"/>
            <a:ext cx="7827169" cy="1175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Как Работает Telegram Bot "Kill_Fake_News"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415564" y="1976199"/>
            <a:ext cx="22860" cy="5735003"/>
          </a:xfrm>
          <a:prstGeom prst="roundRect">
            <a:avLst>
              <a:gd name="adj" fmla="val 345665"/>
            </a:avLst>
          </a:prstGeom>
          <a:solidFill>
            <a:srgbClr val="194A99"/>
          </a:solidFill>
          <a:ln/>
        </p:spPr>
      </p:sp>
      <p:sp>
        <p:nvSpPr>
          <p:cNvPr id="5" name="Shape 2"/>
          <p:cNvSpPr/>
          <p:nvPr/>
        </p:nvSpPr>
        <p:spPr>
          <a:xfrm>
            <a:off x="6615767" y="2387918"/>
            <a:ext cx="658416" cy="22860"/>
          </a:xfrm>
          <a:prstGeom prst="roundRect">
            <a:avLst>
              <a:gd name="adj" fmla="val 345665"/>
            </a:avLst>
          </a:prstGeom>
          <a:solidFill>
            <a:srgbClr val="194A99"/>
          </a:solidFill>
          <a:ln/>
        </p:spPr>
      </p:sp>
      <p:sp>
        <p:nvSpPr>
          <p:cNvPr id="6" name="Shape 3"/>
          <p:cNvSpPr/>
          <p:nvPr/>
        </p:nvSpPr>
        <p:spPr>
          <a:xfrm>
            <a:off x="6215360" y="2187773"/>
            <a:ext cx="423267" cy="423267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64903" y="2258258"/>
            <a:ext cx="124182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461766" y="2164318"/>
            <a:ext cx="2351723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ru-RU" sz="1850" dirty="0" smtClean="0">
                <a:solidFill>
                  <a:schemeClr val="bg1"/>
                </a:solidFill>
                <a:latin typeface="Merriweather" panose="020B0604020202020204" charset="-52"/>
              </a:rPr>
              <a:t>Запрос </a:t>
            </a:r>
            <a:r>
              <a:rPr lang="ru-RU" sz="1850" dirty="0" err="1" smtClean="0">
                <a:solidFill>
                  <a:schemeClr val="bg1"/>
                </a:solidFill>
                <a:latin typeface="Merriweather" panose="020B0604020202020204" charset="-52"/>
              </a:rPr>
              <a:t>фактчекинга</a:t>
            </a:r>
            <a:endParaRPr lang="en-US" sz="1850" dirty="0">
              <a:solidFill>
                <a:schemeClr val="bg1"/>
              </a:solidFill>
              <a:latin typeface="Merriweather" panose="020B0604020202020204" charset="-52"/>
            </a:endParaRPr>
          </a:p>
        </p:txBody>
      </p:sp>
      <p:sp>
        <p:nvSpPr>
          <p:cNvPr id="9" name="Text 6"/>
          <p:cNvSpPr/>
          <p:nvPr/>
        </p:nvSpPr>
        <p:spPr>
          <a:xfrm>
            <a:off x="7461766" y="2571036"/>
            <a:ext cx="6510218" cy="902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615767" y="4261961"/>
            <a:ext cx="658416" cy="22860"/>
          </a:xfrm>
          <a:prstGeom prst="roundRect">
            <a:avLst>
              <a:gd name="adj" fmla="val 345665"/>
            </a:avLst>
          </a:prstGeom>
          <a:solidFill>
            <a:srgbClr val="194A99"/>
          </a:solidFill>
          <a:ln/>
        </p:spPr>
      </p:sp>
      <p:sp>
        <p:nvSpPr>
          <p:cNvPr id="11" name="Shape 8"/>
          <p:cNvSpPr/>
          <p:nvPr/>
        </p:nvSpPr>
        <p:spPr>
          <a:xfrm>
            <a:off x="6215360" y="4061817"/>
            <a:ext cx="423267" cy="423267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42638" y="4132302"/>
            <a:ext cx="168712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461766" y="4038362"/>
            <a:ext cx="2351723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Анализ Контента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7461766" y="4445079"/>
            <a:ext cx="6510218" cy="1203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450" dirty="0" err="1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Бот</a:t>
            </a:r>
            <a:r>
              <a:rPr lang="ru-RU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ru-RU" sz="1450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сканирует сеть</a:t>
            </a:r>
            <a:r>
              <a:rPr lang="en-US" sz="1450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ru-RU" sz="145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И</a:t>
            </a:r>
            <a:r>
              <a:rPr lang="en-US" sz="1450" dirty="0" err="1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нтернет</a:t>
            </a:r>
            <a:r>
              <a:rPr lang="ru-RU" sz="1450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в режиме</a:t>
            </a:r>
            <a:r>
              <a:rPr lang="en-US" sz="1450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Online</a:t>
            </a:r>
            <a:r>
              <a:rPr lang="ru-RU" sz="1450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+ возможнос</a:t>
            </a:r>
            <a:r>
              <a:rPr lang="ru-RU" sz="1450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ть </a:t>
            </a:r>
            <a:r>
              <a:rPr lang="ru-RU" sz="1450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анализа </a:t>
            </a:r>
            <a:r>
              <a:rPr lang="en-US" sz="1450" dirty="0" err="1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BigData</a:t>
            </a:r>
            <a:r>
              <a:rPr lang="ru-RU" sz="1450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  <a:endParaRPr lang="en-US" sz="1450" dirty="0" smtClean="0"/>
          </a:p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6615767" y="6436995"/>
            <a:ext cx="658416" cy="22860"/>
          </a:xfrm>
          <a:prstGeom prst="roundRect">
            <a:avLst>
              <a:gd name="adj" fmla="val 345665"/>
            </a:avLst>
          </a:prstGeom>
          <a:solidFill>
            <a:srgbClr val="194A99"/>
          </a:solidFill>
          <a:ln/>
        </p:spPr>
      </p:sp>
      <p:sp>
        <p:nvSpPr>
          <p:cNvPr id="16" name="Shape 13"/>
          <p:cNvSpPr/>
          <p:nvPr/>
        </p:nvSpPr>
        <p:spPr>
          <a:xfrm>
            <a:off x="6215360" y="6236851"/>
            <a:ext cx="423267" cy="423267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47996" y="6307336"/>
            <a:ext cx="157996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7461766" y="6213396"/>
            <a:ext cx="3610332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Уведомление Пользователей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7461766" y="6620113"/>
            <a:ext cx="6510218" cy="902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ru-RU" sz="1450" dirty="0" smtClean="0">
                <a:solidFill>
                  <a:srgbClr val="E2E6E9"/>
                </a:solidFill>
                <a:latin typeface="Merriweather" pitchFamily="34" charset="0"/>
              </a:rPr>
              <a:t>Ответ пользователю с выводом правда/ложь </a:t>
            </a:r>
            <a:endParaRPr lang="en-US" sz="14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34911" y="3814893"/>
            <a:ext cx="7827169" cy="1175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ru-RU" sz="3700" dirty="0" smtClean="0">
                <a:solidFill>
                  <a:srgbClr val="F5F0F0"/>
                </a:solidFill>
                <a:latin typeface="Merriweather" pitchFamily="34" charset="0"/>
              </a:rPr>
              <a:t>На чем основана работа?</a:t>
            </a:r>
            <a:endParaRPr lang="en-US" sz="37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21736" cy="322173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535" y="4703445"/>
            <a:ext cx="5298866" cy="352615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4751" y="4703445"/>
            <a:ext cx="6268720" cy="352615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760" y="0"/>
            <a:ext cx="6136640" cy="322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94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033224"/>
            <a:ext cx="129028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Функции и Возможности Telegram Бота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192780"/>
            <a:ext cx="3898940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Активное Сканирование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210645"/>
            <a:ext cx="3898940" cy="2368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Бот постоянно сканирует огромные массивы данных в Сети, анализируя новости, публикации в </a:t>
            </a:r>
            <a:r>
              <a:rPr lang="en-US" sz="1900" dirty="0" err="1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социальных</a:t>
            </a:r>
            <a:r>
              <a:rPr lang="ru-RU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ru-RU" sz="1900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сетях</a:t>
            </a:r>
            <a:r>
              <a:rPr lang="en-US" sz="1900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и другой контент в режиме реального времени.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576" y="3192780"/>
            <a:ext cx="3102293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Умные Алгоритмы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576" y="3825121"/>
            <a:ext cx="3898940" cy="2763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Передовые методы машинного обучения и искусственного интеллекта позволяют боту точно определять признаки ложной или недостоверной информации.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192780"/>
            <a:ext cx="3898940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ru-RU" sz="2400" dirty="0" smtClean="0">
                <a:solidFill>
                  <a:srgbClr val="F5F0F0"/>
                </a:solidFill>
                <a:latin typeface="Merriweather" pitchFamily="34" charset="0"/>
              </a:rPr>
              <a:t>Ответ на запрос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210645"/>
            <a:ext cx="3898940" cy="2763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Как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900" dirty="0" err="1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только</a:t>
            </a:r>
            <a:r>
              <a:rPr lang="ru-RU" sz="1900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ru-RU" sz="1900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пользователь</a:t>
            </a:r>
            <a:r>
              <a:rPr lang="en-US" sz="1900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900" dirty="0" err="1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обнаруживае</a:t>
            </a:r>
            <a:r>
              <a:rPr lang="ru-RU" sz="1900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т</a:t>
            </a:r>
            <a:r>
              <a:rPr lang="en-US" sz="1900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новость, </a:t>
            </a:r>
            <a:r>
              <a:rPr lang="en-US" sz="1900" dirty="0" err="1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он</a:t>
            </a:r>
            <a:r>
              <a:rPr lang="ru-RU" sz="1900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ru-RU" sz="1900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может воспользоваться</a:t>
            </a:r>
            <a:r>
              <a:rPr lang="en-US" sz="1900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Telegram </a:t>
            </a:r>
            <a:r>
              <a:rPr lang="ru-RU" sz="1900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ботом, тем самым проверить информацию на её достоверность.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3795"/>
            <a:ext cx="14630400" cy="23650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20474" y="2683033"/>
            <a:ext cx="5421582" cy="591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Польза Telegram </a:t>
            </a:r>
            <a:r>
              <a:rPr lang="en-US" sz="3700" dirty="0" err="1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Бо</a:t>
            </a:r>
            <a:r>
              <a:rPr lang="ru-RU" sz="3700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та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62226" y="3880207"/>
            <a:ext cx="6558439" cy="1710571"/>
          </a:xfrm>
          <a:prstGeom prst="roundRect">
            <a:avLst>
              <a:gd name="adj" fmla="val 464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2204681" y="4637186"/>
            <a:ext cx="3192780" cy="295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Защита от Манипуляций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59036" y="4535448"/>
            <a:ext cx="6164818" cy="907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7371575" y="3865613"/>
            <a:ext cx="6558439" cy="1710571"/>
          </a:xfrm>
          <a:prstGeom prst="roundRect">
            <a:avLst>
              <a:gd name="adj" fmla="val 464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961656" y="4637186"/>
            <a:ext cx="3378279" cy="295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Повышение Осознанности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606665" y="4535448"/>
            <a:ext cx="6164818" cy="907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39275" y="5814653"/>
            <a:ext cx="6558439" cy="1710571"/>
          </a:xfrm>
          <a:prstGeom prst="roundRect">
            <a:avLst>
              <a:gd name="adj" fmla="val 464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799908" y="6526251"/>
            <a:ext cx="2620566" cy="295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ru-RU" sz="1850" dirty="0" smtClean="0">
                <a:solidFill>
                  <a:srgbClr val="E2E6E9"/>
                </a:solidFill>
                <a:latin typeface="Merriweather" pitchFamily="34" charset="0"/>
              </a:rPr>
              <a:t>Независимость Пользователей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859036" y="6435209"/>
            <a:ext cx="6164818" cy="907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7371575" y="5814654"/>
            <a:ext cx="6558439" cy="1710571"/>
          </a:xfrm>
          <a:prstGeom prst="roundRect">
            <a:avLst>
              <a:gd name="adj" fmla="val 464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295803" y="6522184"/>
            <a:ext cx="2709982" cy="295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Личная Безопасность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7606665" y="6435209"/>
            <a:ext cx="6164818" cy="907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endParaRPr lang="en-US" sz="14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5919" y="699373"/>
            <a:ext cx="7772162" cy="1224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ru-RU" sz="3850" dirty="0" smtClean="0">
                <a:solidFill>
                  <a:srgbClr val="F5F0F0"/>
                </a:solidFill>
                <a:latin typeface="Merriweather" pitchFamily="34" charset="0"/>
              </a:rPr>
              <a:t>Тестирование работы </a:t>
            </a:r>
            <a:r>
              <a:rPr lang="en-US" sz="3850" dirty="0" smtClean="0">
                <a:solidFill>
                  <a:srgbClr val="F5F0F0"/>
                </a:solidFill>
                <a:latin typeface="Merriweather" pitchFamily="34" charset="0"/>
              </a:rPr>
              <a:t>Telegram</a:t>
            </a:r>
            <a:r>
              <a:rPr lang="ru-RU" sz="3850" dirty="0" smtClean="0">
                <a:solidFill>
                  <a:srgbClr val="F5F0F0"/>
                </a:solidFill>
                <a:latin typeface="Merriweather" pitchFamily="34" charset="0"/>
              </a:rPr>
              <a:t> Бота</a:t>
            </a:r>
            <a:endParaRPr lang="en-US" sz="3850" dirty="0"/>
          </a:p>
        </p:txBody>
      </p:sp>
      <p:sp>
        <p:nvSpPr>
          <p:cNvPr id="17" name="Text 14"/>
          <p:cNvSpPr/>
          <p:nvPr/>
        </p:nvSpPr>
        <p:spPr>
          <a:xfrm>
            <a:off x="818945" y="6746379"/>
            <a:ext cx="7772162" cy="1567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450"/>
              </a:lnSpc>
            </a:pPr>
            <a:r>
              <a:rPr lang="ru-RU" sz="2400" dirty="0" smtClean="0">
                <a:solidFill>
                  <a:schemeClr val="bg1"/>
                </a:solidFill>
              </a:rPr>
              <a:t>Мы предлагаем Вам проверить как работает данный </a:t>
            </a:r>
            <a:r>
              <a:rPr lang="en-US" sz="2400" dirty="0" smtClean="0">
                <a:solidFill>
                  <a:schemeClr val="bg1"/>
                </a:solidFill>
              </a:rPr>
              <a:t>Telegram Bot</a:t>
            </a:r>
            <a:r>
              <a:rPr lang="ru-RU" sz="2400" dirty="0" smtClean="0">
                <a:solidFill>
                  <a:schemeClr val="bg1"/>
                </a:solidFill>
              </a:rPr>
              <a:t>.  Вот пример новости: 5 октября 2024 года </a:t>
            </a:r>
            <a:r>
              <a:rPr lang="ru-RU" sz="2400" dirty="0">
                <a:solidFill>
                  <a:schemeClr val="bg1"/>
                </a:solidFill>
              </a:rPr>
              <a:t>н</a:t>
            </a:r>
            <a:r>
              <a:rPr lang="ru-RU" sz="2400" dirty="0" smtClean="0">
                <a:solidFill>
                  <a:schemeClr val="bg1"/>
                </a:solidFill>
              </a:rPr>
              <a:t>а ВДНХ уже приступили к монтажу катка</a:t>
            </a:r>
            <a:r>
              <a:rPr lang="en-US" sz="2400" dirty="0" smtClean="0">
                <a:solidFill>
                  <a:schemeClr val="bg1"/>
                </a:solidFill>
              </a:rPr>
              <a:t>. 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121" y="2227310"/>
            <a:ext cx="4215809" cy="42158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6593" y="641985"/>
            <a:ext cx="7963614" cy="1053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100"/>
              </a:lnSpc>
              <a:buNone/>
            </a:pPr>
            <a:r>
              <a:rPr lang="en-US" sz="33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Перспективы Развития Telegram Бота</a:t>
            </a:r>
            <a:endParaRPr lang="en-US" sz="3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593" y="1948815"/>
            <a:ext cx="843082" cy="151066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72563" y="2117408"/>
            <a:ext cx="3133606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Расширение Возможностей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7172563" y="2481858"/>
            <a:ext cx="6867644" cy="809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Постоянное совершенствование алгоритмов и добавление новых функций позволят боту справляться с более сложными случаями распознавания фейков.</a:t>
            </a:r>
            <a:endParaRPr lang="en-US" sz="1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6593" y="3459480"/>
            <a:ext cx="843082" cy="134897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172563" y="3628072"/>
            <a:ext cx="3880842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Интеграция с Другими Сервисами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7172563" y="3992523"/>
            <a:ext cx="6867644" cy="539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Интеграция Telegram Бота "Kill_Fake_News" с популярными </a:t>
            </a:r>
            <a:r>
              <a:rPr lang="en-US" sz="13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социальными</a:t>
            </a: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300" dirty="0" err="1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сетями</a:t>
            </a: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/</a:t>
            </a:r>
            <a:r>
              <a:rPr lang="ru-RU" sz="1300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сервисами</a:t>
            </a:r>
            <a:r>
              <a:rPr lang="ru-RU" sz="1300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</a:t>
            </a:r>
            <a:r>
              <a:rPr lang="en-US" sz="1300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новостными платформами расширит его охват и влияние.</a:t>
            </a:r>
            <a:endParaRPr lang="en-US" sz="13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6593" y="4808458"/>
            <a:ext cx="843082" cy="151066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172563" y="4977051"/>
            <a:ext cx="4727377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Машинное Обучение в Реальном Времени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7172563" y="5341501"/>
            <a:ext cx="6867644" cy="809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Применение передовых методов машинного </a:t>
            </a:r>
            <a:r>
              <a:rPr lang="en-US" sz="13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обучения</a:t>
            </a: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ru-RU" sz="1300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и технологии </a:t>
            </a:r>
            <a:r>
              <a:rPr lang="en-US" sz="1300" dirty="0" err="1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BigData</a:t>
            </a:r>
            <a:r>
              <a:rPr lang="en-US" sz="1300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300" dirty="0" err="1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позволит</a:t>
            </a:r>
            <a:r>
              <a:rPr lang="en-US" sz="1300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боту непрерывно адаптироваться и совершенствовать свои навыки распознавания фейков.</a:t>
            </a:r>
            <a:endParaRPr lang="en-US" sz="1300" dirty="0"/>
          </a:p>
        </p:txBody>
      </p:sp>
      <p:sp>
        <p:nvSpPr>
          <p:cNvPr id="13" name="Text 7"/>
          <p:cNvSpPr/>
          <p:nvPr/>
        </p:nvSpPr>
        <p:spPr>
          <a:xfrm>
            <a:off x="6076593" y="6508790"/>
            <a:ext cx="7963614" cy="1078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Команда разработчиков Telegram Бота "Kill_Fake_News" планирует постоянно расширять его функциональность и </a:t>
            </a:r>
            <a:r>
              <a:rPr lang="en-US" sz="13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возможности</a:t>
            </a:r>
            <a:r>
              <a:rPr lang="en-US" sz="1300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</a:t>
            </a:r>
            <a:r>
              <a:rPr lang="ru-RU" sz="1300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например, создание новостной ленты внутри бота о недостоверной информации,</a:t>
            </a:r>
            <a:r>
              <a:rPr lang="en-US" sz="1300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чтобы сделать его ещё более эффективным инструментом в борьбе с распространением дезинформации в интернете.</a:t>
            </a:r>
            <a:endParaRPr lang="en-US" sz="13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848082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 err="1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Заключение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2760821"/>
            <a:ext cx="7416403" cy="2763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sz="1900" dirty="0" err="1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Kill_Fake_News</a:t>
            </a:r>
            <a:r>
              <a:rPr lang="ru-RU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900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- 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это мощный и инновационный инструмент, </a:t>
            </a:r>
            <a:r>
              <a:rPr lang="ru-RU" sz="1900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основанный на данном алгоритме, но к сожалению нереализуемом на данной версии </a:t>
            </a:r>
            <a:r>
              <a:rPr lang="en-US" sz="1900" dirty="0" err="1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YandexGPT</a:t>
            </a:r>
            <a:r>
              <a:rPr lang="en-US" sz="1900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</a:t>
            </a:r>
            <a:r>
              <a:rPr lang="ru-RU" sz="1900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изменив версию </a:t>
            </a:r>
            <a:r>
              <a:rPr lang="en-US" sz="1900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GPT </a:t>
            </a:r>
            <a:r>
              <a:rPr lang="ru-RU" sz="1900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возможно добиться реализации алгоритма. Использовав </a:t>
            </a:r>
            <a:r>
              <a:rPr lang="en-US" sz="1900" dirty="0" err="1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GPTchat</a:t>
            </a:r>
            <a:r>
              <a:rPr lang="ru-RU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ru-RU" sz="1900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американских разработчиков возможно реализовать принцип «Развернув их технологию против них» </a:t>
            </a:r>
          </a:p>
          <a:p>
            <a:pPr marL="0" indent="0">
              <a:lnSpc>
                <a:spcPts val="3100"/>
              </a:lnSpc>
              <a:buNone/>
            </a:pPr>
            <a:endParaRPr lang="ru-RU" sz="1900" dirty="0">
              <a:solidFill>
                <a:srgbClr val="E2E6E9"/>
              </a:solidFill>
              <a:latin typeface="Merriweather" pitchFamily="34" charset="0"/>
            </a:endParaRPr>
          </a:p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3798" y="5802154"/>
            <a:ext cx="7416403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430</Words>
  <Application>Microsoft Office PowerPoint</Application>
  <PresentationFormat>Произвольный</PresentationFormat>
  <Paragraphs>53</Paragraphs>
  <Slides>9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Merriweather</vt:lpstr>
      <vt:lpstr>Arial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21</cp:revision>
  <dcterms:created xsi:type="dcterms:W3CDTF">2024-10-06T10:45:23Z</dcterms:created>
  <dcterms:modified xsi:type="dcterms:W3CDTF">2024-10-06T17:27:45Z</dcterms:modified>
</cp:coreProperties>
</file>